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71" r:id="rId3"/>
    <p:sldId id="277" r:id="rId4"/>
    <p:sldId id="3024" r:id="rId5"/>
    <p:sldId id="3017" r:id="rId6"/>
    <p:sldId id="269" r:id="rId7"/>
    <p:sldId id="3025" r:id="rId8"/>
    <p:sldId id="3026" r:id="rId9"/>
    <p:sldId id="3027" r:id="rId10"/>
    <p:sldId id="267" r:id="rId11"/>
    <p:sldId id="3028" r:id="rId12"/>
    <p:sldId id="3029" r:id="rId13"/>
    <p:sldId id="2997" r:id="rId14"/>
    <p:sldId id="2952" r:id="rId15"/>
    <p:sldId id="3023" r:id="rId16"/>
    <p:sldId id="276" r:id="rId17"/>
    <p:sldId id="272" r:id="rId18"/>
    <p:sldId id="2980" r:id="rId19"/>
    <p:sldId id="3022" r:id="rId20"/>
    <p:sldId id="30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043"/>
    <a:srgbClr val="773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9" autoAdjust="0"/>
    <p:restoredTop sz="80656"/>
  </p:normalViewPr>
  <p:slideViewPr>
    <p:cSldViewPr snapToGrid="0">
      <p:cViewPr varScale="1">
        <p:scale>
          <a:sx n="124" d="100"/>
          <a:sy n="124" d="100"/>
        </p:scale>
        <p:origin x="24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D46BF-617A-5647-B6E3-2DFEB22A7F4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E33FA-C9DC-874A-B3C5-FC54E9EB20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7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rate limit between your back-end and front-end and between critical services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83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We had 100s more issues raised in their internal ticketing system…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657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one of the most stressful projects we had at the time.</a:t>
            </a:r>
          </a:p>
          <a:p>
            <a:r>
              <a:rPr lang="en-GB" dirty="0"/>
              <a:t>I promised myself that I would never work with Apigee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073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don’t worry I think as long as we are careful we should be 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932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Fast-forward to nowadays</a:t>
            </a:r>
            <a:r>
              <a:rPr lang="en-GB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 a couple of weeks ago I went to the </a:t>
            </a:r>
            <a:r>
              <a:rPr lang="en-GB" dirty="0" err="1">
                <a:solidFill>
                  <a:schemeClr val="bg1"/>
                </a:solidFill>
                <a:latin typeface="HelveticaNeueLT Pro 45 Lt" panose="020B0403020202020204" pitchFamily="34" charset="0"/>
              </a:rPr>
              <a:t>jPrime</a:t>
            </a:r>
            <a:r>
              <a:rPr lang="en-GB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 conference.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There I saw some very interesting lectures and met some very knowledgeable people and we exchanged some experience which I will share with you.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9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”COMPLEX RATE-LIMITING IS EASY WITH BUCKET4J“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Java rate-limiting library.</a:t>
            </a:r>
            <a:endParaRPr lang="en-GB" sz="1200" dirty="0"/>
          </a:p>
          <a:p>
            <a:pPr marL="285750" indent="-285750">
              <a:buFontTx/>
              <a:buChar char="-"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memory efficient.</a:t>
            </a:r>
          </a:p>
          <a:p>
            <a:pPr marL="285750" indent="-285750">
              <a:buFontTx/>
              <a:buChar char="-"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handle traffic bursts.</a:t>
            </a:r>
          </a:p>
          <a:p>
            <a:pPr marL="0" indent="0">
              <a:buFontTx/>
              <a:buNone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 thoughts were:</a:t>
            </a:r>
            <a:endParaRPr lang="en-GB" sz="1200" dirty="0"/>
          </a:p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”We currently do not have a solution for your example with bursts or spikes of traffic, but I will write to the other co-author, and if we ever find a solution we will contact you.”</a:t>
            </a:r>
            <a:endParaRPr lang="en-GB" dirty="0">
              <a:solidFill>
                <a:srgbClr val="FFFF00"/>
              </a:solidFill>
            </a:endParaRPr>
          </a:p>
          <a:p>
            <a:r>
              <a:rPr lang="en-GB" dirty="0"/>
              <a:t>It was very flattering as he actually recognised me from my API lecture in the previous conference and was already following me in social media.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32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This guy is very difficult to get hold of. He will not reply or accept social media friendship requests unless he has met you in person.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He did not accept my friend request when I met him at a virtual conference an year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”EVOLVING YOUR APIS, A STEP-BY-STEP APPROACH“</a:t>
            </a:r>
            <a:endParaRPr lang="bg-BG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Cloud-Native Microservices API Gateway</a:t>
            </a:r>
            <a:endParaRPr lang="en-GB" sz="1200" dirty="0"/>
          </a:p>
          <a:p>
            <a:r>
              <a:rPr lang="en-GB" dirty="0"/>
              <a:t>His advice was:</a:t>
            </a:r>
          </a:p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“Do not rate limit between your back-end and front-end or between your critical services. This is a potentially bad architecture/infrastructure decision.”</a:t>
            </a:r>
            <a:endParaRPr lang="en-GB" dirty="0">
              <a:solidFill>
                <a:srgbClr val="FFFF00"/>
              </a:solidFill>
            </a:endParaRPr>
          </a:p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“When we absolutely had to rate-limit we re-directed our clients to a static page saying ’Please try again in a few moments'.”</a:t>
            </a:r>
            <a:endParaRPr lang="en-GB" dirty="0">
              <a:solidFill>
                <a:srgbClr val="FFFF00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75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that Apigee is under new ownership, maybe a lot of things have changed for the better?</a:t>
            </a:r>
          </a:p>
          <a:p>
            <a:r>
              <a:rPr lang="en-GB" dirty="0"/>
              <a:t>I guess we will have to wait and see.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187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conclusion would still be: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Do not rate-limit between critical services</a:t>
            </a:r>
            <a:r>
              <a:rPr lang="en-GB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.</a:t>
            </a:r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14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175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250825"/>
            <a:ext cx="3200400" cy="18002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9B0DE-3FEB-4AA0-B465-B80EF7C1333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30773C-99B9-483B-A446-64AB77066743}"/>
              </a:ext>
            </a:extLst>
          </p:cNvPr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D780315-22F5-47C8-9329-7C7F7913F588}" type="datetime1">
              <a:rPr lang="de-DE" smtClean="0"/>
              <a:t>07.06.22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4CD4DF-36AD-4BB5-AEC2-0D584744C4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Titel der 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6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Hi, my name is Atanas</a:t>
            </a:r>
          </a:p>
          <a:p>
            <a:endParaRPr lang="en-GB" dirty="0"/>
          </a:p>
          <a:p>
            <a:r>
              <a:rPr lang="en-GB" dirty="0"/>
              <a:t>I am a Senior Software Engineer at </a:t>
            </a:r>
            <a:r>
              <a:rPr lang="en-GB" dirty="0" err="1"/>
              <a:t>SchwarzIT</a:t>
            </a:r>
            <a:r>
              <a:rPr lang="en-GB" dirty="0"/>
              <a:t> Bulgaria</a:t>
            </a:r>
          </a:p>
          <a:p>
            <a:endParaRPr lang="en-GB" dirty="0"/>
          </a:p>
          <a:p>
            <a:r>
              <a:rPr lang="en-GB" dirty="0"/>
              <a:t>Here is a bit of background about me</a:t>
            </a:r>
          </a:p>
          <a:p>
            <a:endParaRPr lang="en-GB" dirty="0"/>
          </a:p>
          <a:p>
            <a:r>
              <a:rPr lang="en-GB" dirty="0"/>
              <a:t>- Where do you work?</a:t>
            </a:r>
          </a:p>
          <a:p>
            <a:r>
              <a:rPr lang="en-GB" dirty="0"/>
              <a:t>IT Solution Development Department at Schwarz IT Bulgaria.</a:t>
            </a:r>
          </a:p>
          <a:p>
            <a:endParaRPr lang="en-GB" dirty="0"/>
          </a:p>
          <a:p>
            <a:r>
              <a:rPr lang="en-GB" dirty="0"/>
              <a:t>- What do you do there?</a:t>
            </a:r>
          </a:p>
          <a:p>
            <a:r>
              <a:rPr lang="en-GB" dirty="0"/>
              <a:t>I am part of the team which develops and maintains our property management CMS systems, and more.</a:t>
            </a:r>
          </a:p>
          <a:p>
            <a:endParaRPr lang="en-GB" dirty="0"/>
          </a:p>
          <a:p>
            <a:r>
              <a:rPr lang="en-GB" dirty="0"/>
              <a:t>- Why are you talking about this topic?</a:t>
            </a:r>
          </a:p>
          <a:p>
            <a:endParaRPr lang="en-GB" dirty="0"/>
          </a:p>
          <a:p>
            <a:r>
              <a:rPr lang="en-GB" dirty="0"/>
              <a:t>- Why are you giving this talk today?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95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A long time ago w</a:t>
            </a:r>
            <a:r>
              <a:rPr lang="en-GB" dirty="0"/>
              <a:t>e were transitioning to the dark side and I was leading this effort.</a:t>
            </a:r>
          </a:p>
          <a:p>
            <a:r>
              <a:rPr lang="en-GB" dirty="0"/>
              <a:t>Apigee was still at start-up or post start-up stage.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30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Apigee was supposed to be an API gateway between all services.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Apigee’s rate limiting did not perform well under heavy traffic.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It brought down our critical services and websites.</a:t>
            </a:r>
            <a:endParaRPr lang="bg-BG" sz="1200" dirty="0">
              <a:solidFill>
                <a:srgbClr val="3B0043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50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guess one of the reasons for that was that I am not sure that currently there exists a perfect solution for rate-limiting in a distributed environment.</a:t>
            </a:r>
          </a:p>
          <a:p>
            <a:r>
              <a:rPr lang="en-GB" dirty="0"/>
              <a:t>There are options with the relevant trade-offs you have to be willing to compromise.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056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a couple of examples of some of the issues we were having.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16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Just a couple of examples of some of the issues we were having.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04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a couple of examples of some of the issues we were having.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0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a couple of examples of some of the issues we were having.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02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69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03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095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407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9868-A743-41A8-8611-5DDF3D66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E50C-A782-48DA-A567-BC1769DA5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04E60-7EB4-4ED0-BC5E-5CFBD05A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5238-7C48-4155-A2FA-DCF0D9D3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48FDA-3D7B-442D-933D-8EAAAD1A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9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F2D6-8127-43D3-822D-6822DD5B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F749A-F4DB-4634-98A4-5F87B7F37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9FD1-9A3E-457B-9756-D6F2C414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C2211-3F1A-4B19-AECC-4B75AA15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69E38-610A-43D1-8BCF-650C099F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11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53E8-CA73-4279-B978-147378A7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BA4C-B4F6-4773-AA94-D3447850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198EC-615A-4968-9861-43EC23AE5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FDEC1-5159-46EF-A055-CEBAEC2B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CD317-E9CE-4AEF-A046-7C657CC9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D2343-4081-4053-BEE1-07BEAF37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0B5-166A-49D0-9C00-045B4B25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76814-EC2B-4F6C-BA6E-2B2FA3BD7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8D5D4-5B36-4C5D-97B8-B13640E6A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D1549-1BAE-4BAE-A4D9-34A702741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7F50A-D4F9-4AF7-AF5C-F6482367A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BEED4-1B8B-4045-9564-636FEFF5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7CB09-1919-4EF4-B9A7-860AB7DD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F1B47-2849-4EC2-A476-3C9E2A5A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45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1143-17E6-483F-9C42-EBBD41FD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C57F1-16BD-4E63-BA0A-810E0B1B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C164A-3426-46D6-9806-8813454F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9D00C-5B79-4E08-B539-633DD31F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9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BF1F1-95B3-45B1-9C27-2327F5C7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B8CDE-A6BF-45D3-A167-6F54A9F9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C1659-76EF-48F8-A8CC-6DDF8886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2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3F45-2736-4CC9-9C9C-B0811378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ABDA-3D20-4536-AD5B-3AF6D4800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88299-83B0-4C26-B96C-526509890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4B39-F9BE-42F1-A17F-87DB9744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438DC-56FA-46CF-BAF6-334D6F05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F574F-0758-4053-BD75-A5971D3B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5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3147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5A6B-C52F-4248-BD74-64156D28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35785-3B8F-457D-8F45-F20DCEAB7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FF7A1-B4C8-4061-82B5-51CFCA50D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49126-4F7E-4C0D-9ED6-8DED53C2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2341-3EC8-4A64-BE24-E4E2E007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A5EC0-F9CE-4C01-A454-84018286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19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D262-33C6-4D2C-91D5-94C74447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CA085-29AC-4DF8-8183-D86A8654D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A23D3-7249-4A38-9C0C-E1DDD312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AF911-7937-42E2-A2F7-BE851B77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7FBB4-1172-4674-A7BC-07D8D70F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6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7D94D-4191-4AD1-9063-A6597182B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222F8-A91C-40DC-A356-85268BA7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2C1F2-0DBA-48C0-A5ED-4ACBA30E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5823B-6C30-48BC-8A63-B5D9E3B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AE495-F4EB-4939-A323-70DADB03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72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28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80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765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681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36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46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08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AF772-3A29-4494-9097-B51716E5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D557B-28D5-4C7A-BB89-22200BD6F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D66D2-CD7D-459B-9E5A-8CA60EBDB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1019-D1B0-4753-A029-A207C9561975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0487D-9304-4339-A2FF-D3748765E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949C-FAC9-49B2-B95B-AD8BFA2E0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8" r:id="rId4"/>
    <p:sldLayoutId id="2147483662" r:id="rId5"/>
    <p:sldLayoutId id="2147483669" r:id="rId6"/>
    <p:sldLayoutId id="2147483670" r:id="rId7"/>
    <p:sldLayoutId id="2147483663" r:id="rId8"/>
    <p:sldLayoutId id="2147483664" r:id="rId9"/>
    <p:sldLayoutId id="2147483665" r:id="rId10"/>
    <p:sldLayoutId id="2147483667" r:id="rId11"/>
    <p:sldLayoutId id="2147483666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users/2356062/atkuzmanov?tab=questions&amp;sort=views" TargetMode="External"/><Relationship Id="rId13" Type="http://schemas.openxmlformats.org/officeDocument/2006/relationships/hyperlink" Target="https://media.geeksforgeeks.org/wp-content/uploads/leakyTap-1.png" TargetMode="External"/><Relationship Id="rId18" Type="http://schemas.openxmlformats.org/officeDocument/2006/relationships/hyperlink" Target="https://jprime.io/agenda/129" TargetMode="External"/><Relationship Id="rId3" Type="http://schemas.openxmlformats.org/officeDocument/2006/relationships/hyperlink" Target="https://www.polarising.com/site/wp-content/uploads/2020/06/apg-edge-imagem-1.png" TargetMode="External"/><Relationship Id="rId21" Type="http://schemas.openxmlformats.org/officeDocument/2006/relationships/hyperlink" Target="https://i.kym-cdn.com/entries/icons/facebook/000/006/725/Desk_Flip_banner.jpg" TargetMode="External"/><Relationship Id="rId7" Type="http://schemas.openxmlformats.org/officeDocument/2006/relationships/hyperlink" Target="https://play-lh.googleusercontent.com/1-hPxafOxdYpYZEOKzNIkSP43HXCNftVJVttoo4ucl7rsMASXW3Xr6GlXURCubE1tA=w3840-h2160-rw" TargetMode="External"/><Relationship Id="rId12" Type="http://schemas.openxmlformats.org/officeDocument/2006/relationships/hyperlink" Target="https://openclipart.org/image/2000px/277%20506" TargetMode="External"/><Relationship Id="rId17" Type="http://schemas.openxmlformats.org/officeDocument/2006/relationships/hyperlink" Target="https://jprime.io/" TargetMode="External"/><Relationship Id="rId2" Type="http://schemas.openxmlformats.org/officeDocument/2006/relationships/hyperlink" Target="https://platform.deloitte.com.au/hubfs/Apigee%20Overview.svg" TargetMode="External"/><Relationship Id="rId16" Type="http://schemas.openxmlformats.org/officeDocument/2006/relationships/hyperlink" Target="https://upload.wikimedia.org/wikipedia/commons/c/c4/Leaky_bucket_analogy.JPG" TargetMode="External"/><Relationship Id="rId20" Type="http://schemas.openxmlformats.org/officeDocument/2006/relationships/hyperlink" Target="https://imgflip.com/s/meme/Computer-Guy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bg/images/branding/googlelogo/2x/googlelogo_color_160x56dp.png" TargetMode="External"/><Relationship Id="rId11" Type="http://schemas.openxmlformats.org/officeDocument/2006/relationships/hyperlink" Target="https://openclipart.org/detail/277506/Centralized-Decentralized-and-Distributed-Networks" TargetMode="External"/><Relationship Id="rId24" Type="http://schemas.openxmlformats.org/officeDocument/2006/relationships/image" Target="../media/image44.png"/><Relationship Id="rId5" Type="http://schemas.openxmlformats.org/officeDocument/2006/relationships/hyperlink" Target="https://cloud.google.com/apigee" TargetMode="External"/><Relationship Id="rId15" Type="http://schemas.openxmlformats.org/officeDocument/2006/relationships/hyperlink" Target="https://apisix.apache.org/img/apache-apisix.png" TargetMode="External"/><Relationship Id="rId23" Type="http://schemas.openxmlformats.org/officeDocument/2006/relationships/image" Target="../media/image43.png"/><Relationship Id="rId10" Type="http://schemas.openxmlformats.org/officeDocument/2006/relationships/hyperlink" Target="https://openclipart.org/image/2000px/174230" TargetMode="External"/><Relationship Id="rId19" Type="http://schemas.openxmlformats.org/officeDocument/2006/relationships/hyperlink" Target="https://jprime.io/agenda/131" TargetMode="External"/><Relationship Id="rId4" Type="http://schemas.openxmlformats.org/officeDocument/2006/relationships/hyperlink" Target="https://curity.io/images/resources/tutorials/integration/tutorials-apigee.png" TargetMode="External"/><Relationship Id="rId9" Type="http://schemas.openxmlformats.org/officeDocument/2006/relationships/hyperlink" Target="https://openclipart.org/detail/174230/speed-limit-65" TargetMode="External"/><Relationship Id="rId14" Type="http://schemas.openxmlformats.org/officeDocument/2006/relationships/hyperlink" Target="https://static.wixstatic.com/media/d5d30c_6c6688b14b6d4c77a4ca24bdc0c47a14~mv2.png/v1/fit/w_1000%2Ch_605%2Cal_c/file.png" TargetMode="External"/><Relationship Id="rId22" Type="http://schemas.openxmlformats.org/officeDocument/2006/relationships/hyperlink" Target="https://imgflip.com/s/meme/One-Does-Not-Simply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430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4341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9502" y="2086230"/>
            <a:ext cx="5381010" cy="274262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rate limit between your back-end and front-end and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critical services</a:t>
            </a:r>
          </a:p>
        </p:txBody>
      </p:sp>
      <p:sp>
        <p:nvSpPr>
          <p:cNvPr id="8" name="Google Shape;71;p1">
            <a:extLst>
              <a:ext uri="{FF2B5EF4-FFF2-40B4-BE49-F238E27FC236}">
                <a16:creationId xmlns:a16="http://schemas.microsoft.com/office/drawing/2014/main" id="{B82D8ADE-1241-0642-97B5-5777046461AF}"/>
              </a:ext>
            </a:extLst>
          </p:cNvPr>
          <p:cNvSpPr txBox="1">
            <a:spLocks/>
          </p:cNvSpPr>
          <p:nvPr/>
        </p:nvSpPr>
        <p:spPr>
          <a:xfrm>
            <a:off x="9511903" y="5680833"/>
            <a:ext cx="2455765" cy="49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bg1"/>
                </a:solidFill>
              </a:rPr>
              <a:t>Atanas L. </a:t>
            </a:r>
            <a:r>
              <a:rPr lang="en-GB" sz="2000" b="1" dirty="0" err="1">
                <a:solidFill>
                  <a:schemeClr val="bg1"/>
                </a:solidFill>
              </a:rPr>
              <a:t>Kuzmanov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0" name="Google Shape;73;p1">
            <a:extLst>
              <a:ext uri="{FF2B5EF4-FFF2-40B4-BE49-F238E27FC236}">
                <a16:creationId xmlns:a16="http://schemas.microsoft.com/office/drawing/2014/main" id="{4AA5B7CF-653F-414E-8412-DBC33B3112A8}"/>
              </a:ext>
            </a:extLst>
          </p:cNvPr>
          <p:cNvSpPr txBox="1">
            <a:spLocks/>
          </p:cNvSpPr>
          <p:nvPr/>
        </p:nvSpPr>
        <p:spPr>
          <a:xfrm>
            <a:off x="9511903" y="6056611"/>
            <a:ext cx="2455765" cy="49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Senior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583186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03075" y="183755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100s more in their internal ticketing system…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F3258-F64C-EC47-AF2C-BAC51873A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57" y="-614027"/>
            <a:ext cx="2062026" cy="27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205F3A3-9C0E-7140-AB78-A19320110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486" y="1417834"/>
            <a:ext cx="5771793" cy="32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74AB4878-BF5E-1247-893C-2267BA7E3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5" r="2" b="2"/>
          <a:stretch/>
        </p:blipFill>
        <p:spPr>
          <a:xfrm>
            <a:off x="2221495" y="1030931"/>
            <a:ext cx="7749010" cy="4796137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939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067051-5E90-6149-9903-21D3252FF2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634177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Fast-forward to nowadays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F8AA83E-8833-7146-944D-FDD528059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273249"/>
            <a:ext cx="9855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BE73E51-196D-F74C-B6BD-D7DF6CEAB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3" y="1000051"/>
            <a:ext cx="2731238" cy="38740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29830F-6E7B-524C-B58D-E04E9406E2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”COMPLEX RATE-LIMITING IS EASY WITH BUCKET4J“</a:t>
            </a:r>
            <a:endParaRPr lang="bg-BG" sz="4400" dirty="0">
              <a:solidFill>
                <a:schemeClr val="bg1"/>
              </a:solidFill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91AEE50F-5D61-5B48-A868-415759F3C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19" y="991093"/>
            <a:ext cx="5207000" cy="125730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671DB0-BD06-A349-9A03-F0A76281E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17" y="1000051"/>
            <a:ext cx="1651000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D75BF-159C-DC47-AE37-6589CDED4BD6}"/>
              </a:ext>
            </a:extLst>
          </p:cNvPr>
          <p:cNvSpPr txBox="1"/>
          <p:nvPr/>
        </p:nvSpPr>
        <p:spPr>
          <a:xfrm>
            <a:off x="4032619" y="2365110"/>
            <a:ext cx="520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Java rate-limiting library.</a:t>
            </a:r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7A7D82-4B6E-6F4A-A2E5-D050CA17F2A5}"/>
              </a:ext>
            </a:extLst>
          </p:cNvPr>
          <p:cNvSpPr txBox="1"/>
          <p:nvPr/>
        </p:nvSpPr>
        <p:spPr>
          <a:xfrm>
            <a:off x="4032619" y="2611569"/>
            <a:ext cx="520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memory efficient.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handle traffic bursts.</a:t>
            </a:r>
            <a:endParaRPr lang="en-GB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C86FFA-B685-6146-AD78-03D08490B9F4}"/>
              </a:ext>
            </a:extLst>
          </p:cNvPr>
          <p:cNvSpPr/>
          <p:nvPr/>
        </p:nvSpPr>
        <p:spPr>
          <a:xfrm>
            <a:off x="4032620" y="3906584"/>
            <a:ext cx="5206999" cy="1771202"/>
          </a:xfrm>
          <a:prstGeom prst="rect">
            <a:avLst/>
          </a:prstGeom>
          <a:noFill/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 currently do not have a solution for your example with bursts or spikes of traffic, but I will write to the other co-author, and if we ever find a solution we will contact you.”</a:t>
            </a:r>
            <a:endParaRPr lang="en-GB" dirty="0">
              <a:solidFill>
                <a:srgbClr val="FFFF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22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3B95-9353-D443-8039-106103A9BB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”EVOLVING YOUR APIS, A STEP-BY-STEP APPROACH“</a:t>
            </a:r>
            <a:endParaRPr lang="bg-BG" sz="4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235FC86-F9E1-7940-B77C-D19D2FA8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9" y="1072263"/>
            <a:ext cx="2374162" cy="3464518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89B7CE-13EE-D745-AA0C-598FCB32D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00" y="1072263"/>
            <a:ext cx="2822281" cy="3377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001651-C6A2-444E-B24F-1E776CE3A7B7}"/>
              </a:ext>
            </a:extLst>
          </p:cNvPr>
          <p:cNvSpPr txBox="1"/>
          <p:nvPr/>
        </p:nvSpPr>
        <p:spPr>
          <a:xfrm>
            <a:off x="3982704" y="3429000"/>
            <a:ext cx="422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Cloud-Native Microservices API Gateway</a:t>
            </a:r>
            <a:endParaRPr lang="en-GB" sz="1600" dirty="0"/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436150B-CD72-744C-9190-7AD3A0A28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50" y="1072263"/>
            <a:ext cx="2125995" cy="21259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2AB3A6-77E3-5246-AF22-1587D68E09BA}"/>
              </a:ext>
            </a:extLst>
          </p:cNvPr>
          <p:cNvSpPr/>
          <p:nvPr/>
        </p:nvSpPr>
        <p:spPr>
          <a:xfrm>
            <a:off x="624219" y="4767523"/>
            <a:ext cx="5206999" cy="1771202"/>
          </a:xfrm>
          <a:prstGeom prst="rect">
            <a:avLst/>
          </a:prstGeom>
          <a:noFill/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“Do not rate limit between your back-end and front-end or between your critical services. This is a potentially bad architecture/infrastructure decision.”</a:t>
            </a:r>
            <a:endParaRPr lang="en-GB" dirty="0">
              <a:solidFill>
                <a:srgbClr val="FFFF00"/>
              </a:solidFill>
            </a:endParaRPr>
          </a:p>
          <a:p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DD0D0-D058-CB46-B37D-E5A771F84496}"/>
              </a:ext>
            </a:extLst>
          </p:cNvPr>
          <p:cNvSpPr/>
          <p:nvPr/>
        </p:nvSpPr>
        <p:spPr>
          <a:xfrm>
            <a:off x="6360784" y="4767523"/>
            <a:ext cx="5206999" cy="1771202"/>
          </a:xfrm>
          <a:prstGeom prst="rect">
            <a:avLst/>
          </a:prstGeom>
          <a:noFill/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“When we absolutely had to rate-limit we re-directed our clients to a static page saying ’Please try again in a few moments'.”</a:t>
            </a:r>
            <a:endParaRPr lang="en-GB" dirty="0">
              <a:solidFill>
                <a:srgbClr val="FFFF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37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531092-CE02-504B-9515-8FFABD4FE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53" y="1209782"/>
            <a:ext cx="3464674" cy="1212636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CBCBDAC-DA45-BB49-AFED-40FCACC47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35" y="2748623"/>
            <a:ext cx="5667910" cy="24183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74EB523-AD26-DB4D-A070-89799AE7D4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1335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A new hope?</a:t>
            </a:r>
            <a:endParaRPr lang="bg-BG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13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EFCE11D3-BE62-7D40-A713-8A803C971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01" y="1661154"/>
            <a:ext cx="3382198" cy="4223989"/>
          </a:xfrm>
          <a:prstGeom prst="rect">
            <a:avLst/>
          </a:prstGeom>
        </p:spPr>
      </p:pic>
      <p:sp>
        <p:nvSpPr>
          <p:cNvPr id="24" name="&quot;No&quot; Symbol 23">
            <a:extLst>
              <a:ext uri="{FF2B5EF4-FFF2-40B4-BE49-F238E27FC236}">
                <a16:creationId xmlns:a16="http://schemas.microsoft.com/office/drawing/2014/main" id="{8F00B391-F229-D542-8C73-B604D167E722}"/>
              </a:ext>
            </a:extLst>
          </p:cNvPr>
          <p:cNvSpPr/>
          <p:nvPr/>
        </p:nvSpPr>
        <p:spPr>
          <a:xfrm>
            <a:off x="3272443" y="1044488"/>
            <a:ext cx="5647114" cy="5457320"/>
          </a:xfrm>
          <a:prstGeom prst="noSmoking">
            <a:avLst>
              <a:gd name="adj" fmla="val 671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F6546CC-87A8-9D46-B7F6-1B8DADA678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Do not rate-limit between critical services</a:t>
            </a:r>
            <a:endParaRPr lang="bg-BG" sz="4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48714172-D296-B44A-AE15-A7A2E9EC3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40" y="873305"/>
            <a:ext cx="3271463" cy="192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5647113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REFERENCES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FCEE1681-4FCB-1142-B085-937C2D031EB5}"/>
              </a:ext>
            </a:extLst>
          </p:cNvPr>
          <p:cNvSpPr txBox="1">
            <a:spLocks/>
          </p:cNvSpPr>
          <p:nvPr/>
        </p:nvSpPr>
        <p:spPr bwMode="gray">
          <a:xfrm>
            <a:off x="107122" y="1078236"/>
            <a:ext cx="9286260" cy="4640920"/>
          </a:xfrm>
          <a:prstGeom prst="rect">
            <a:avLst/>
          </a:prstGeom>
        </p:spPr>
        <p:txBody>
          <a:bodyPr numCol="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https://platform.deloitte.com.au/hubfs/Apigee%20Overview.svg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https://www.polarising.com/site/wp-content/uploads/2020/06/apg-edge-imagem-1.png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https://curity.io/images/resources/tutorials/integration/tutorials-apigee.png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https://cloud.google.com/apigee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https://www.google.bg/images/branding/googlelogo/2x/googlelogo_color_160x56dp.png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https://play-lh.googleusercontent.com/1-hPxafOxdYpYZEOKzNIkSP43HXCNftVJVttoo4ucl7rsMASXW3Xr6GlXURCubE1tA=w3840-h2160-rw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https://stackoverflow.com/users/2356062/atkuzmanov?tab=questions&amp;sort=views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https://openclipart.org/detail/174230/speed-limit-65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https://openclipart.org/image/2000px/174230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https://openclipart.org/detail/277506/Centralized-Decentralized-and-Distributed-Networks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https://openclipart.org/image/2000px/277 506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https://media.geeksforgeeks.org/wp-content/uploads/leakyTap-1.png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https://static.wixstatic.com/media/d5d30c_6c6688b14b6d4c77a4ca24bdc0c47a14~mv2.png/v1/fit/w_1000%2Ch_605%2Cal_c/file.png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https://apisix.apache.org/img/apache-apisix.png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https://upload.wikimedia.org/wikipedia/commons/c/c4/Leaky_bucket_analogy.JPG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https://jprime.io/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https://jprime.io/agenda/129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https://jprime.io/agenda/131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https://imgflip.com/s/meme/Computer-Guy.jpg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https://i.kym-cdn.com/entries/icons/facebook/000/006/725/Desk_Flip_banner.jpg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https://imgflip.com/s/meme/One-Does-Not-Simply.jpg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5F2E38A2-22C7-E643-8FE5-E368A31F13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812663" y="665151"/>
            <a:ext cx="379337" cy="379337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F2BA02ED-AC45-6049-8266-AC06A78E9B1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430758" y="95328"/>
            <a:ext cx="542389" cy="7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1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785524" y="2889985"/>
            <a:ext cx="4620952" cy="10780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THANK YOU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0739F-190E-C84E-90D4-294CD4AFB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57" y="-614027"/>
            <a:ext cx="2062026" cy="27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F878DD93-9588-A34C-919F-7F995F549433}"/>
              </a:ext>
            </a:extLst>
          </p:cNvPr>
          <p:cNvSpPr txBox="1">
            <a:spLocks/>
          </p:cNvSpPr>
          <p:nvPr/>
        </p:nvSpPr>
        <p:spPr>
          <a:xfrm>
            <a:off x="305992" y="1168004"/>
            <a:ext cx="7283197" cy="473403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de-DE" sz="1600" b="1" u="sng" dirty="0">
                <a:solidFill>
                  <a:schemeClr val="bg1"/>
                </a:solidFill>
              </a:rPr>
              <a:t>Atanas L. </a:t>
            </a:r>
            <a:r>
              <a:rPr lang="de-DE" sz="1600" b="1" u="sng" dirty="0" err="1">
                <a:solidFill>
                  <a:schemeClr val="bg1"/>
                </a:solidFill>
              </a:rPr>
              <a:t>Kuzmanov</a:t>
            </a:r>
            <a:endParaRPr lang="de-DE" sz="1600" b="1" u="sng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dirty="0">
                <a:solidFill>
                  <a:schemeClr val="bg1"/>
                </a:solidFill>
              </a:rPr>
              <a:t>Senior Software Engineer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dirty="0">
                <a:solidFill>
                  <a:schemeClr val="bg1"/>
                </a:solidFill>
              </a:rPr>
              <a:t>IT Solution Development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dirty="0" err="1">
                <a:solidFill>
                  <a:schemeClr val="bg1"/>
                </a:solidFill>
              </a:rPr>
              <a:t>SchwarzIT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Bulgaria</a:t>
            </a:r>
            <a:endParaRPr lang="de-DE" sz="1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44FF1F-E545-4F4A-B4C6-490E6AA5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81" y="3578101"/>
            <a:ext cx="1578532" cy="19011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372958-F022-4F49-B375-11BF37CA7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92034"/>
            <a:ext cx="1864768" cy="530296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055BC60-F508-624D-8300-D55F45B9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491" y="4175923"/>
            <a:ext cx="882228" cy="1115310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F4D31E5B-4FB0-9B42-8981-93FA211D7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566" y="4863292"/>
            <a:ext cx="1469696" cy="826704"/>
          </a:xfrm>
          <a:prstGeom prst="rect">
            <a:avLst/>
          </a:prstGeom>
        </p:spPr>
      </p:pic>
      <p:pic>
        <p:nvPicPr>
          <p:cNvPr id="16" name="Picture 1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2749A169-D058-BA46-8EA2-B1DF898A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76" y="706078"/>
            <a:ext cx="2213294" cy="221329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6BB6CF3-9626-D641-AE7A-CA629E42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47113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Hello, my name is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9" name="Textplatzhalter 41">
            <a:extLst>
              <a:ext uri="{FF2B5EF4-FFF2-40B4-BE49-F238E27FC236}">
                <a16:creationId xmlns:a16="http://schemas.microsoft.com/office/drawing/2014/main" id="{BD595C1E-F420-FF4C-B0D5-CF0EA9F3569D}"/>
              </a:ext>
            </a:extLst>
          </p:cNvPr>
          <p:cNvSpPr txBox="1">
            <a:spLocks/>
          </p:cNvSpPr>
          <p:nvPr/>
        </p:nvSpPr>
        <p:spPr bwMode="gray">
          <a:xfrm>
            <a:off x="2549817" y="3184507"/>
            <a:ext cx="1092539" cy="22005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12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solidFill>
                  <a:schemeClr val="bg1"/>
                </a:solidFill>
              </a:rPr>
              <a:t>Currently:</a:t>
            </a:r>
          </a:p>
        </p:txBody>
      </p:sp>
      <p:sp>
        <p:nvSpPr>
          <p:cNvPr id="20" name="Textplatzhalter 41">
            <a:extLst>
              <a:ext uri="{FF2B5EF4-FFF2-40B4-BE49-F238E27FC236}">
                <a16:creationId xmlns:a16="http://schemas.microsoft.com/office/drawing/2014/main" id="{A0349374-9EE2-5043-A4E2-6D26898E8F86}"/>
              </a:ext>
            </a:extLst>
          </p:cNvPr>
          <p:cNvSpPr txBox="1">
            <a:spLocks/>
          </p:cNvSpPr>
          <p:nvPr/>
        </p:nvSpPr>
        <p:spPr bwMode="gray">
          <a:xfrm>
            <a:off x="6801409" y="3184507"/>
            <a:ext cx="1092539" cy="22005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12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solidFill>
                  <a:schemeClr val="bg1"/>
                </a:solidFill>
              </a:rPr>
              <a:t>Previously:</a:t>
            </a:r>
          </a:p>
        </p:txBody>
      </p:sp>
    </p:spTree>
    <p:extLst>
      <p:ext uri="{BB962C8B-B14F-4D97-AF65-F5344CB8AC3E}">
        <p14:creationId xmlns:p14="http://schemas.microsoft.com/office/powerpoint/2010/main" val="364206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A022D-3382-BA4E-9E1E-F98899E2A515}"/>
              </a:ext>
            </a:extLst>
          </p:cNvPr>
          <p:cNvSpPr txBox="1"/>
          <p:nvPr/>
        </p:nvSpPr>
        <p:spPr bwMode="gray">
          <a:xfrm>
            <a:off x="854949" y="651996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40" indent="-28574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6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EC98B-BBB4-8547-B769-3992B4129A07}"/>
              </a:ext>
            </a:extLst>
          </p:cNvPr>
          <p:cNvSpPr txBox="1"/>
          <p:nvPr/>
        </p:nvSpPr>
        <p:spPr bwMode="gray">
          <a:xfrm>
            <a:off x="1004029" y="65000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40" indent="-28574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6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227263-4218-5046-81BE-0D630F960329}"/>
              </a:ext>
            </a:extLst>
          </p:cNvPr>
          <p:cNvSpPr/>
          <p:nvPr/>
        </p:nvSpPr>
        <p:spPr bwMode="gray">
          <a:xfrm>
            <a:off x="-96472" y="-12860"/>
            <a:ext cx="12384943" cy="687074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8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0"/>
            <a:ext cx="9645650" cy="6858000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674F0F67-A2A2-7747-821B-74DB9EA08A30}"/>
              </a:ext>
            </a:extLst>
          </p:cNvPr>
          <p:cNvSpPr txBox="1">
            <a:spLocks/>
          </p:cNvSpPr>
          <p:nvPr/>
        </p:nvSpPr>
        <p:spPr>
          <a:xfrm>
            <a:off x="6073833" y="1309567"/>
            <a:ext cx="6118167" cy="423886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DB4DDA-065B-2641-B8EE-770F73D949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1335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A long time ago</a:t>
            </a:r>
            <a:endParaRPr lang="bg-BG" sz="4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3772F-0F1D-C84B-ADD1-8E1BEE12D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57" y="-614027"/>
            <a:ext cx="2062026" cy="2742743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796EB57A-A3C4-6949-A9D2-3D2CEEB58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57" y="2011166"/>
            <a:ext cx="6096000" cy="26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B9E3A6-B0A5-4F46-AE0C-56A16831F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2" y="1224551"/>
            <a:ext cx="4572000" cy="3695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6C65A6-C79F-7F4C-A8A3-75960DC00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0918" y="1224551"/>
            <a:ext cx="5530980" cy="3695700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4A5D91DB-0231-B24B-946F-C3DF70EEB932}"/>
              </a:ext>
            </a:extLst>
          </p:cNvPr>
          <p:cNvSpPr/>
          <p:nvPr/>
        </p:nvSpPr>
        <p:spPr>
          <a:xfrm>
            <a:off x="2147777" y="2636874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FD461F2C-D319-0045-8B4E-A7C0AE244CD4}"/>
              </a:ext>
            </a:extLst>
          </p:cNvPr>
          <p:cNvSpPr/>
          <p:nvPr/>
        </p:nvSpPr>
        <p:spPr>
          <a:xfrm>
            <a:off x="8424530" y="2736111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22F3BC5F-5F7F-8747-84E9-4E07332941B3}"/>
              </a:ext>
            </a:extLst>
          </p:cNvPr>
          <p:cNvSpPr/>
          <p:nvPr/>
        </p:nvSpPr>
        <p:spPr>
          <a:xfrm>
            <a:off x="684028" y="1534632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40A5475D-64FB-7043-A3EE-53688FB4D8F5}"/>
              </a:ext>
            </a:extLst>
          </p:cNvPr>
          <p:cNvSpPr/>
          <p:nvPr/>
        </p:nvSpPr>
        <p:spPr>
          <a:xfrm>
            <a:off x="669601" y="2328989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D4743A66-25BD-7947-8BFF-8933593ECC21}"/>
              </a:ext>
            </a:extLst>
          </p:cNvPr>
          <p:cNvSpPr/>
          <p:nvPr/>
        </p:nvSpPr>
        <p:spPr>
          <a:xfrm>
            <a:off x="655174" y="3123346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FB65C13A-9EB7-EA49-A854-3B3CF34BB8D5}"/>
              </a:ext>
            </a:extLst>
          </p:cNvPr>
          <p:cNvSpPr/>
          <p:nvPr/>
        </p:nvSpPr>
        <p:spPr>
          <a:xfrm>
            <a:off x="655174" y="3928368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3EC82F25-1509-FB42-B5A6-4CBE67974B3D}"/>
              </a:ext>
            </a:extLst>
          </p:cNvPr>
          <p:cNvSpPr/>
          <p:nvPr/>
        </p:nvSpPr>
        <p:spPr>
          <a:xfrm>
            <a:off x="6563833" y="1534632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A0FE4FC5-E2F3-A744-AE16-195DBE237751}"/>
              </a:ext>
            </a:extLst>
          </p:cNvPr>
          <p:cNvSpPr/>
          <p:nvPr/>
        </p:nvSpPr>
        <p:spPr>
          <a:xfrm>
            <a:off x="6563833" y="2743165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9B3733FB-9826-7C4A-B24A-4571506A3BC0}"/>
              </a:ext>
            </a:extLst>
          </p:cNvPr>
          <p:cNvSpPr/>
          <p:nvPr/>
        </p:nvSpPr>
        <p:spPr>
          <a:xfrm>
            <a:off x="6567377" y="3831708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7304C8E-D336-3345-83B0-0B2F835A2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444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Rate limiting did not perform well under heavy traffic</a:t>
            </a:r>
            <a:endParaRPr lang="bg-BG" sz="4400" dirty="0">
              <a:solidFill>
                <a:srgbClr val="3B0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BB49E4F2-9390-2D4E-9BE9-2766F6E59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81" y="0"/>
            <a:ext cx="317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7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DF735-E910-A24C-AACC-CF63396D0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361950"/>
            <a:ext cx="89154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F44605-D971-9247-92F8-BFC7A0AF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355600"/>
            <a:ext cx="87376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2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765515-1B4E-9041-ACF1-4417172F2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355600"/>
            <a:ext cx="87884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1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596B1B-63CA-E94C-9392-DA1F66E9C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355600"/>
            <a:ext cx="8851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6266</TotalTime>
  <Words>1136</Words>
  <Application>Microsoft Macintosh PowerPoint</Application>
  <PresentationFormat>Widescreen</PresentationFormat>
  <Paragraphs>122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HelveticaNeueLT Pro 45 Lt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100s more in their internal ticketing system…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Adriana Semova</dc:creator>
  <cp:lastModifiedBy>Atanas Kuzmanov (Атанас Кузманов)</cp:lastModifiedBy>
  <cp:revision>519</cp:revision>
  <dcterms:created xsi:type="dcterms:W3CDTF">2022-02-09T16:09:17Z</dcterms:created>
  <dcterms:modified xsi:type="dcterms:W3CDTF">2022-06-07T15:32:24Z</dcterms:modified>
</cp:coreProperties>
</file>